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753600" cy="7315200"/>
  <p:notesSz cx="6858000" cy="9144000"/>
  <p:embeddedFontLs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eorgia Bold" panose="02040802050405020203" pitchFamily="18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9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jzU860xVy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3" r="-2233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156286" y="966907"/>
            <a:ext cx="9441029" cy="5381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169782" y="3745040"/>
            <a:ext cx="5414036" cy="3021788"/>
          </a:xfrm>
          <a:custGeom>
            <a:avLst/>
            <a:gdLst/>
            <a:ahLst/>
            <a:cxnLst/>
            <a:rect l="l" t="t" r="r" b="b"/>
            <a:pathLst>
              <a:path w="5414036" h="3021788">
                <a:moveTo>
                  <a:pt x="0" y="0"/>
                </a:moveTo>
                <a:lnTo>
                  <a:pt x="5414036" y="0"/>
                </a:lnTo>
                <a:lnTo>
                  <a:pt x="5414036" y="3021787"/>
                </a:lnTo>
                <a:lnTo>
                  <a:pt x="0" y="3021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34440" y="1449515"/>
            <a:ext cx="7620000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2"/>
              </a:lnSpc>
            </a:pPr>
            <a:endParaRPr/>
          </a:p>
          <a:p>
            <a:pPr algn="l">
              <a:lnSpc>
                <a:spcPts val="2832"/>
              </a:lnSpc>
            </a:pPr>
            <a:r>
              <a:rPr lang="en-US" sz="23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Martisor is a small symbolic item that men offer to women on March 1 as a sign of love and respect. </a:t>
            </a:r>
          </a:p>
          <a:p>
            <a:pPr algn="l">
              <a:lnSpc>
                <a:spcPts val="2832"/>
              </a:lnSpc>
            </a:pPr>
            <a:r>
              <a:rPr lang="en-US" sz="23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They are usually small items, such as handmade flowers, jewelry and figurines tied with a red and white entwined cord.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6800" y="121615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Romania – How we wear it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2099"/>
            <a:ext cx="4876800" cy="2724150"/>
          </a:xfrm>
          <a:custGeom>
            <a:avLst/>
            <a:gdLst/>
            <a:ahLst/>
            <a:cxnLst/>
            <a:rect l="l" t="t" r="r" b="b"/>
            <a:pathLst>
              <a:path w="4876800" h="2724150">
                <a:moveTo>
                  <a:pt x="0" y="0"/>
                </a:moveTo>
                <a:lnTo>
                  <a:pt x="4876800" y="0"/>
                </a:lnTo>
                <a:lnTo>
                  <a:pt x="4876800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31791" y="262099"/>
            <a:ext cx="4721809" cy="2724150"/>
          </a:xfrm>
          <a:custGeom>
            <a:avLst/>
            <a:gdLst/>
            <a:ahLst/>
            <a:cxnLst/>
            <a:rect l="l" t="t" r="r" b="b"/>
            <a:pathLst>
              <a:path w="4721809" h="2724150">
                <a:moveTo>
                  <a:pt x="0" y="0"/>
                </a:moveTo>
                <a:lnTo>
                  <a:pt x="4721809" y="0"/>
                </a:lnTo>
                <a:lnTo>
                  <a:pt x="4721809" y="2724150"/>
                </a:lnTo>
                <a:lnTo>
                  <a:pt x="0" y="2724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41" b="-77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31791" y="3284333"/>
            <a:ext cx="4721809" cy="3244698"/>
          </a:xfrm>
          <a:custGeom>
            <a:avLst/>
            <a:gdLst/>
            <a:ahLst/>
            <a:cxnLst/>
            <a:rect l="l" t="t" r="r" b="b"/>
            <a:pathLst>
              <a:path w="4721809" h="3244698">
                <a:moveTo>
                  <a:pt x="0" y="0"/>
                </a:moveTo>
                <a:lnTo>
                  <a:pt x="4721809" y="0"/>
                </a:lnTo>
                <a:lnTo>
                  <a:pt x="4721809" y="3244698"/>
                </a:lnTo>
                <a:lnTo>
                  <a:pt x="0" y="3244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598" b="-540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284333"/>
            <a:ext cx="4876800" cy="3244698"/>
          </a:xfrm>
          <a:custGeom>
            <a:avLst/>
            <a:gdLst/>
            <a:ahLst/>
            <a:cxnLst/>
            <a:rect l="l" t="t" r="r" b="b"/>
            <a:pathLst>
              <a:path w="4876800" h="3244698">
                <a:moveTo>
                  <a:pt x="0" y="0"/>
                </a:moveTo>
                <a:lnTo>
                  <a:pt x="4876800" y="0"/>
                </a:lnTo>
                <a:lnTo>
                  <a:pt x="4876800" y="3244698"/>
                </a:lnTo>
                <a:lnTo>
                  <a:pt x="0" y="3244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878111"/>
            <a:ext cx="7620000" cy="51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2"/>
              </a:lnSpc>
            </a:pPr>
            <a:endParaRPr/>
          </a:p>
          <a:p>
            <a:pPr algn="l">
              <a:lnSpc>
                <a:spcPts val="2712"/>
              </a:lnSpc>
            </a:pPr>
            <a:r>
              <a:rPr lang="en-US" sz="22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The first nine days of March are called Babele in Romania. Besides being a rather funny custom, this is also an important local tradition. </a:t>
            </a:r>
          </a:p>
          <a:p>
            <a:pPr algn="l">
              <a:lnSpc>
                <a:spcPts val="2712"/>
              </a:lnSpc>
            </a:pPr>
            <a:endParaRPr lang="en-US" sz="2260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2712"/>
              </a:lnSpc>
            </a:pPr>
            <a:r>
              <a:rPr lang="en-US" sz="22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The women have to pick a day from one to nine (pick a baba) to find out how the coming year will be.</a:t>
            </a:r>
          </a:p>
          <a:p>
            <a:pPr algn="l">
              <a:lnSpc>
                <a:spcPts val="2712"/>
              </a:lnSpc>
            </a:pPr>
            <a:endParaRPr lang="en-US" sz="2260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2712"/>
              </a:lnSpc>
            </a:pPr>
            <a:r>
              <a:rPr lang="en-US" sz="22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Deep roots in ancient folklore</a:t>
            </a:r>
          </a:p>
          <a:p>
            <a:pPr algn="l">
              <a:lnSpc>
                <a:spcPts val="2712"/>
              </a:lnSpc>
            </a:pPr>
            <a:r>
              <a:rPr lang="en-US" sz="22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Connected to the legend of Baba Dochia</a:t>
            </a:r>
          </a:p>
          <a:p>
            <a:pPr algn="l">
              <a:lnSpc>
                <a:spcPts val="2712"/>
              </a:lnSpc>
            </a:pPr>
            <a:endParaRPr lang="en-US" sz="2260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2712"/>
              </a:lnSpc>
            </a:pPr>
            <a:r>
              <a:rPr lang="en-US" sz="2260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Romanian spring can be unpredictable — just like Baba Dochia’s moods!</a:t>
            </a:r>
          </a:p>
          <a:p>
            <a:pPr algn="l">
              <a:lnSpc>
                <a:spcPts val="2712"/>
              </a:lnSpc>
            </a:pPr>
            <a:endParaRPr lang="en-US" sz="2260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2712"/>
              </a:lnSpc>
            </a:pPr>
            <a:endParaRPr lang="en-US" sz="2260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800" y="121615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Babele and Baba Dochia Legend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70430" y="1922294"/>
            <a:ext cx="8351650" cy="4661386"/>
          </a:xfrm>
          <a:custGeom>
            <a:avLst/>
            <a:gdLst/>
            <a:ahLst/>
            <a:cxnLst/>
            <a:rect l="l" t="t" r="r" b="b"/>
            <a:pathLst>
              <a:path w="8351650" h="4661386">
                <a:moveTo>
                  <a:pt x="0" y="0"/>
                </a:moveTo>
                <a:lnTo>
                  <a:pt x="8351650" y="0"/>
                </a:lnTo>
                <a:lnTo>
                  <a:pt x="8351650" y="4661386"/>
                </a:lnTo>
                <a:lnTo>
                  <a:pt x="0" y="4661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08966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Babele in Bucegi Mountains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32415" y="2130552"/>
            <a:ext cx="762000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Every year on March 9, the Orthodox Church celebrates the Forty Martyrs: these were Roman soldiers  who lived in the time of Emperor Licinius were tortured and executed for their Christian beliefs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Romanian women bake a special dessert for this day, called mucenici (or  little saints). The pastries are made in the shape of number 8 and men have to drink 40 glasses of wine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1615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40 mucenici (40 martyrs)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2227359"/>
            <a:ext cx="762000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Mărțișor is offered to women, men, children, friends and colleagues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Often worn near the heart or on the wrist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Then tied to a blossomed branch last day of March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Moldovans usually offer snowdrops along with mărțișor for the first day of spring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In Moldova, it is less about protocol and more about showing affection.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1615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Moldova – A Gesture from the Heart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216152"/>
            <a:ext cx="795528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r>
              <a:rPr lang="en-US" sz="32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Legend of Martisor</a:t>
            </a:r>
          </a:p>
        </p:txBody>
      </p:sp>
      <p:pic>
        <p:nvPicPr>
          <p:cNvPr id="5" name="Picture 5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1520" y="1910175"/>
            <a:ext cx="8290560" cy="4659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165796" y="3861349"/>
            <a:ext cx="5224745" cy="2938919"/>
          </a:xfrm>
          <a:custGeom>
            <a:avLst/>
            <a:gdLst/>
            <a:ahLst/>
            <a:cxnLst/>
            <a:rect l="l" t="t" r="r" b="b"/>
            <a:pathLst>
              <a:path w="5224745" h="2938919">
                <a:moveTo>
                  <a:pt x="0" y="0"/>
                </a:moveTo>
                <a:lnTo>
                  <a:pt x="5224745" y="0"/>
                </a:lnTo>
                <a:lnTo>
                  <a:pt x="5224745" y="2938919"/>
                </a:lnTo>
                <a:lnTo>
                  <a:pt x="0" y="2938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080137"/>
            <a:ext cx="76200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How to Wear It</a:t>
            </a:r>
          </a:p>
          <a:p>
            <a:pPr algn="ctr">
              <a:lnSpc>
                <a:spcPts val="4351"/>
              </a:lnSpc>
            </a:pPr>
            <a:endParaRPr lang="en-US" sz="3626" b="1">
              <a:solidFill>
                <a:srgbClr val="B22222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6800" y="2002329"/>
            <a:ext cx="8106301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2"/>
              </a:lnSpc>
            </a:pPr>
            <a:r>
              <a:rPr lang="en-US" sz="2360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Wear your Martisor near the heart starting March 1st</a:t>
            </a:r>
          </a:p>
          <a:p>
            <a:pPr algn="l">
              <a:lnSpc>
                <a:spcPts val="2832"/>
              </a:lnSpc>
            </a:pPr>
            <a:r>
              <a:rPr lang="en-US" sz="2360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Keep it the entire month of March or until you see a blossomed tree, then tie it to a blossomed branch and make a wish</a:t>
            </a:r>
          </a:p>
          <a:p>
            <a:pPr algn="l">
              <a:lnSpc>
                <a:spcPts val="2832"/>
              </a:lnSpc>
            </a:pPr>
            <a:endParaRPr lang="en-US" sz="2360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44149" y="2031239"/>
            <a:ext cx="8865301" cy="4948075"/>
          </a:xfrm>
          <a:custGeom>
            <a:avLst/>
            <a:gdLst/>
            <a:ahLst/>
            <a:cxnLst/>
            <a:rect l="l" t="t" r="r" b="b"/>
            <a:pathLst>
              <a:path w="8865301" h="4948075">
                <a:moveTo>
                  <a:pt x="0" y="0"/>
                </a:moveTo>
                <a:lnTo>
                  <a:pt x="8865302" y="0"/>
                </a:lnTo>
                <a:lnTo>
                  <a:pt x="8865302" y="4948075"/>
                </a:lnTo>
                <a:lnTo>
                  <a:pt x="0" y="494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108013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Martisor festival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0"/>
            <a:ext cx="9753600" cy="7315200"/>
            <a:chOff x="0" y="0"/>
            <a:chExt cx="1300480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9753600"/>
            </a:xfrm>
            <a:custGeom>
              <a:avLst/>
              <a:gdLst/>
              <a:ahLst/>
              <a:cxnLst/>
              <a:rect l="l" t="t" r="r" b="b"/>
              <a:pathLst>
                <a:path w="13004800" h="9753600">
                  <a:moveTo>
                    <a:pt x="0" y="0"/>
                  </a:moveTo>
                  <a:lnTo>
                    <a:pt x="13004800" y="0"/>
                  </a:lnTo>
                  <a:lnTo>
                    <a:pt x="13004800" y="9753600"/>
                  </a:lnTo>
                  <a:lnTo>
                    <a:pt x="0" y="9753600"/>
                  </a:lnTo>
                  <a:close/>
                </a:path>
              </a:pathLst>
            </a:custGeom>
            <a:solidFill>
              <a:srgbClr val="FCF8F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3000662" y="1930527"/>
            <a:ext cx="3030397" cy="1199532"/>
          </a:xfrm>
          <a:custGeom>
            <a:avLst/>
            <a:gdLst/>
            <a:ahLst/>
            <a:cxnLst/>
            <a:rect l="l" t="t" r="r" b="b"/>
            <a:pathLst>
              <a:path w="3030397" h="1199532">
                <a:moveTo>
                  <a:pt x="0" y="0"/>
                </a:moveTo>
                <a:lnTo>
                  <a:pt x="3030396" y="0"/>
                </a:lnTo>
                <a:lnTo>
                  <a:pt x="3030396" y="1199532"/>
                </a:lnTo>
                <a:lnTo>
                  <a:pt x="0" y="119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66800" y="3120534"/>
            <a:ext cx="7620000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Shared Spring Story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celebration of renewal, friendship and shared heritage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Moldova • Romania • Bulgaria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“Different languages, one red-and-white thread.”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Mărțișor – Martenitsa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2320153"/>
            <a:ext cx="762000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Moldova: A symbol of affection and heartfelt connection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Romania: Strongly rooted in folklore and legend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Bulgaria: Closely tied to nature signs and seasonal rituals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Three interpretations, one shared spirit.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Beautiful Differences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2749677"/>
            <a:ext cx="779665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Red: Life, vitality, strength, courage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White: Purity, hope, new beginnings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Twisted together: Unity and harmony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simple thread — carrying centuries of history.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06627"/>
            <a:ext cx="76200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Shared Meaning Across Borders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2583069"/>
            <a:ext cx="7620000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In 2017, the tradition was inscribed on UNESCO’s Intangible Cultural Heritage list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joint recognition of Bulgaria, Romania, Moldova and North Macedonia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Proof that cultural diplomacy sometimes begins with something very small.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06627"/>
            <a:ext cx="76200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A UNESCO Recognized Tradition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2751256"/>
            <a:ext cx="7620000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Exchanged in schools, offices and diplomatic circles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Artisans create modern interpretations each year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tradition passed gently from generation to generation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Spring may arrive at different speeds — but it arrives for all of us.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Today’s Celebration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9363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1885188"/>
            <a:ext cx="9753600" cy="5430012"/>
          </a:xfrm>
          <a:custGeom>
            <a:avLst/>
            <a:gdLst/>
            <a:ahLst/>
            <a:cxnLst/>
            <a:rect l="l" t="t" r="r" b="b"/>
            <a:pathLst>
              <a:path w="9753600" h="5430012">
                <a:moveTo>
                  <a:pt x="0" y="0"/>
                </a:moveTo>
                <a:lnTo>
                  <a:pt x="9753600" y="0"/>
                </a:lnTo>
                <a:lnTo>
                  <a:pt x="9753600" y="5430012"/>
                </a:lnTo>
                <a:lnTo>
                  <a:pt x="0" y="5430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4" t="-1487" r="-6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6800" y="780288"/>
            <a:ext cx="76200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</a:pPr>
            <a:r>
              <a:rPr lang="en-US" sz="33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Happy Mărțișor! Happy Martenitsa!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407592" y="2283192"/>
            <a:ext cx="2614488" cy="43432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6800" y="2273667"/>
            <a:ext cx="4525383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endParaRPr/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Celebrated on March 1st across our three countries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A small red and white talisman worn throughout March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Symbolizes health, hope and new beginnings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C0000"/>
                </a:solidFill>
                <a:latin typeface="Georgia"/>
                <a:ea typeface="Georgia"/>
                <a:cs typeface="Georgia"/>
                <a:sym typeface="Georgia"/>
              </a:rPr>
              <a:t>Think of it as spring’s diplomatic badge of honor.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What Is This Tradition About?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206627"/>
            <a:ext cx="76200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Martenitsa</a:t>
            </a:r>
          </a:p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A Bulgarian Spring Tradition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6221" y="3016377"/>
            <a:ext cx="664464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On the 1st of March, we welcome spring with Martenitsi — delicate red and white threads exchanged as wishes for health and joy.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Today, you are not only our guests — you are part of the tradition.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A Little Folklore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4480" y="2474595"/>
            <a:ext cx="664464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The tradition is linked to Baba Marta — Grandmother March — who brings spring with a bit of personality.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If March weather changes quickly, we smile and say: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“Baba Marta is in one of her moods.”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This is a millennia old bulgarian custom prior to Eastern Europe arrival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206627"/>
            <a:ext cx="762000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A LEGEND OF MARTENITSA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4480" y="2474595"/>
            <a:ext cx="664464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A promise between friends that spring will always come again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A martenitsa is never bought for oneself, it must be given 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it is, at its heart, an act of good will and friendship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552" y="867690"/>
            <a:ext cx="9390496" cy="5245472"/>
          </a:xfrm>
          <a:custGeom>
            <a:avLst/>
            <a:gdLst/>
            <a:ahLst/>
            <a:cxnLst/>
            <a:rect l="l" t="t" r="r" b="b"/>
            <a:pathLst>
              <a:path w="9390496" h="5245472">
                <a:moveTo>
                  <a:pt x="0" y="0"/>
                </a:moveTo>
                <a:lnTo>
                  <a:pt x="9390496" y="0"/>
                </a:lnTo>
                <a:lnTo>
                  <a:pt x="9390496" y="5245472"/>
                </a:lnTo>
                <a:lnTo>
                  <a:pt x="0" y="5245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66800" y="1334007"/>
            <a:ext cx="762000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1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The Beauty of Red &amp; White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76449" y="2314575"/>
            <a:ext cx="7345631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Red symbolizes vitality, life and courage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White represents purity, hope and new beginings.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Together they create harmony: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balanced, elegant, and full of warmth.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The white and red dolls are called </a:t>
            </a: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Pizho and Penda </a:t>
            </a:r>
          </a:p>
        </p:txBody>
      </p:sp>
      <p:sp>
        <p:nvSpPr>
          <p:cNvPr id="6" name="Freeform 6"/>
          <p:cNvSpPr/>
          <p:nvPr/>
        </p:nvSpPr>
        <p:spPr>
          <a:xfrm>
            <a:off x="6626015" y="4293330"/>
            <a:ext cx="2396065" cy="2463820"/>
          </a:xfrm>
          <a:custGeom>
            <a:avLst/>
            <a:gdLst/>
            <a:ahLst/>
            <a:cxnLst/>
            <a:rect l="l" t="t" r="r" b="b"/>
            <a:pathLst>
              <a:path w="2396065" h="2463820">
                <a:moveTo>
                  <a:pt x="0" y="0"/>
                </a:moveTo>
                <a:lnTo>
                  <a:pt x="2396065" y="0"/>
                </a:lnTo>
                <a:lnTo>
                  <a:pt x="2396065" y="2463820"/>
                </a:lnTo>
                <a:lnTo>
                  <a:pt x="0" y="2463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80288"/>
            <a:chOff x="0" y="0"/>
            <a:chExt cx="13004800" cy="104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04800" cy="1040384"/>
            </a:xfrm>
            <a:custGeom>
              <a:avLst/>
              <a:gdLst/>
              <a:ahLst/>
              <a:cxnLst/>
              <a:rect l="l" t="t" r="r" b="b"/>
              <a:pathLst>
                <a:path w="13004800" h="1040384">
                  <a:moveTo>
                    <a:pt x="0" y="0"/>
                  </a:moveTo>
                  <a:lnTo>
                    <a:pt x="13004800" y="0"/>
                  </a:lnTo>
                  <a:lnTo>
                    <a:pt x="13004800" y="1040384"/>
                  </a:lnTo>
                  <a:lnTo>
                    <a:pt x="0" y="1040384"/>
                  </a:lnTo>
                  <a:close/>
                </a:path>
              </a:pathLst>
            </a:custGeom>
            <a:solidFill>
              <a:srgbClr val="C4000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54480" y="2457498"/>
            <a:ext cx="6644640" cy="381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Wear your Martenitsa on your wrist or jacket.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Keep it until you see a blossoming tree or a stork.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Then tie it to a branch — returning your wish to nature.</a:t>
            </a:r>
          </a:p>
          <a:p>
            <a:pPr algn="l">
              <a:lnSpc>
                <a:spcPts val="3071"/>
              </a:lnSpc>
            </a:pPr>
            <a:endParaRPr lang="en-US" sz="2559">
              <a:solidFill>
                <a:srgbClr val="37373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>
              <a:lnSpc>
                <a:spcPts val="3071"/>
              </a:lnSpc>
            </a:pPr>
            <a:r>
              <a:rPr lang="en-US" sz="2559">
                <a:solidFill>
                  <a:srgbClr val="373737"/>
                </a:solidFill>
                <a:latin typeface="Georgia"/>
                <a:ea typeface="Georgia"/>
                <a:cs typeface="Georgia"/>
                <a:sym typeface="Georgia"/>
              </a:rPr>
              <a:t>It is perhaps the only accessory with seasonal instructions.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00" y="1206627"/>
            <a:ext cx="76200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3626" b="1">
                <a:solidFill>
                  <a:srgbClr val="B22222"/>
                </a:solidFill>
                <a:latin typeface="Georgia Bold"/>
                <a:ea typeface="Georgia Bold"/>
                <a:cs typeface="Georgia Bold"/>
                <a:sym typeface="Georgia Bold"/>
              </a:rPr>
              <a:t>How to Wear It</a:t>
            </a:r>
          </a:p>
          <a:p>
            <a:pPr algn="ctr">
              <a:lnSpc>
                <a:spcPts val="4351"/>
              </a:lnSpc>
            </a:pPr>
            <a:endParaRPr lang="en-US" sz="3626" b="1">
              <a:solidFill>
                <a:srgbClr val="B22222"/>
              </a:solidFill>
              <a:latin typeface="Georgia Bold"/>
              <a:ea typeface="Georgia Bold"/>
              <a:cs typeface="Georgia Bold"/>
              <a:sym typeface="Georgia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785</Words>
  <Application>Microsoft Office PowerPoint</Application>
  <PresentationFormat>Custom</PresentationFormat>
  <Paragraphs>114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Georgia</vt:lpstr>
      <vt:lpstr>Calibri</vt:lpstr>
      <vt:lpstr>Arial</vt:lpstr>
      <vt:lpstr>Georgia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Martisor_Presentation.pptx</dc:title>
  <dc:creator>Ambassador</dc:creator>
  <cp:lastModifiedBy>Ambassador</cp:lastModifiedBy>
  <cp:revision>2</cp:revision>
  <dcterms:created xsi:type="dcterms:W3CDTF">2006-08-16T00:00:00Z</dcterms:created>
  <dcterms:modified xsi:type="dcterms:W3CDTF">2026-03-06T18:13:10Z</dcterms:modified>
  <dc:identifier>DAHC0qIOwPU</dc:identifier>
</cp:coreProperties>
</file>